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media/image1.jpeg" ContentType="image/jpeg"/>
  <Override PartName="/ppt/media/image2.jpeg" ContentType="image/jpeg"/>
  <Override PartName="/ppt/media/image3.jpeg" ContentType="image/jpeg"/>
  <Override PartName="/ppt/theme/theme2.xml" ContentType="application/vnd.openxmlformats-officedocument.theme+xml"/>
  <Override PartName="/ppt/media/image4.jpeg" ContentType="image/jpeg"/>
  <Override PartName="/ppt/media/image5.jpeg" ContentType="image/jpeg"/>
  <Override PartName="/ppt/media/image6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 Medium"/>
        <a:ea typeface="Helvetica Neue Medium"/>
        <a:cs typeface="Helvetica Neue Medium"/>
        <a:sym typeface="Helvetica Neue Medium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Relationship Id="rId38" Type="http://schemas.openxmlformats.org/officeDocument/2006/relationships/slide" Target="slides/slide31.xml"/><Relationship Id="rId39" Type="http://schemas.openxmlformats.org/officeDocument/2006/relationships/slide" Target="slides/slide32.xml"/><Relationship Id="rId40" Type="http://schemas.openxmlformats.org/officeDocument/2006/relationships/slide" Target="slides/slide33.xml"/><Relationship Id="rId41" Type="http://schemas.openxmlformats.org/officeDocument/2006/relationships/slide" Target="slides/slide34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50" name="Shape 15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77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SzTx/>
              <a:buNone/>
              <a:defRPr sz="3400">
                <a:latin typeface="Helvetica Neue Medium"/>
                <a:ea typeface="Helvetica Neue Medium"/>
                <a:cs typeface="Helvetica Neue Medium"/>
                <a:sym typeface="Helvetica Neue Medium"/>
              </a:defRPr>
            </a:pP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 txBox="1"/>
          <p:nvPr>
            <p:ph type="title"/>
          </p:nvPr>
        </p:nvSpPr>
        <p:spPr>
          <a:xfrm>
            <a:off x="650238" y="390595"/>
            <a:ext cx="11704324" cy="1625602"/>
          </a:xfrm>
          <a:prstGeom prst="rect">
            <a:avLst/>
          </a:prstGeom>
        </p:spPr>
        <p:txBody>
          <a:bodyPr lIns="65022" tIns="65022" rIns="65022" bIns="65022"/>
          <a:lstStyle>
            <a:lvl1pPr defTabSz="1300480">
              <a:defRPr sz="6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 txBox="1"/>
          <p:nvPr>
            <p:ph type="body" idx="1"/>
          </p:nvPr>
        </p:nvSpPr>
        <p:spPr>
          <a:xfrm>
            <a:off x="650238" y="2275838"/>
            <a:ext cx="11704324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71487" indent="-471487" defTabSz="1300480">
              <a:spcBef>
                <a:spcPts val="1000"/>
              </a:spcBef>
              <a:buSzPct val="100000"/>
              <a:buFont typeface="Arial"/>
              <a:defRPr sz="4400">
                <a:latin typeface="Arial"/>
                <a:ea typeface="Arial"/>
                <a:cs typeface="Arial"/>
                <a:sym typeface="Arial"/>
              </a:defRPr>
            </a:lvl1pPr>
            <a:lvl2pPr marL="906234" indent="-449034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2pPr>
            <a:lvl3pPr indent="-419100" defTabSz="1300480">
              <a:spcBef>
                <a:spcPts val="1000"/>
              </a:spcBef>
              <a:buSzPct val="100000"/>
              <a:buFont typeface="Arial"/>
              <a:defRPr sz="4400">
                <a:latin typeface="Arial"/>
                <a:ea typeface="Arial"/>
                <a:cs typeface="Arial"/>
                <a:sym typeface="Arial"/>
              </a:defRPr>
            </a:lvl3pPr>
            <a:lvl4pPr marL="1874520" indent="-502919" defTabSz="1300480">
              <a:spcBef>
                <a:spcPts val="1000"/>
              </a:spcBef>
              <a:buSzPct val="100000"/>
              <a:buFont typeface="Arial"/>
              <a:buChar char="–"/>
              <a:defRPr sz="4400">
                <a:latin typeface="Arial"/>
                <a:ea typeface="Arial"/>
                <a:cs typeface="Arial"/>
                <a:sym typeface="Arial"/>
              </a:defRPr>
            </a:lvl4pPr>
            <a:lvl5pPr marL="2331720" indent="-502920" defTabSz="1300480">
              <a:spcBef>
                <a:spcPts val="1000"/>
              </a:spcBef>
              <a:buSzPct val="100000"/>
              <a:buFont typeface="Arial"/>
              <a:buChar char="»"/>
              <a:defRPr sz="4400">
                <a:latin typeface="Arial"/>
                <a:ea typeface="Arial"/>
                <a:cs typeface="Arial"/>
                <a:sym typeface="Arial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1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-2"/>
            <a:ext cx="13004803" cy="243843"/>
          </a:xfrm>
          <a:prstGeom prst="rect">
            <a:avLst/>
          </a:prstGeom>
          <a:ln w="12700">
            <a:miter lim="400000"/>
          </a:ln>
        </p:spPr>
      </p:pic>
      <p:sp>
        <p:nvSpPr>
          <p:cNvPr id="120" name="Slide Number"/>
          <p:cNvSpPr txBox="1"/>
          <p:nvPr>
            <p:ph type="sldNum" sz="quarter" idx="2"/>
          </p:nvPr>
        </p:nvSpPr>
        <p:spPr>
          <a:xfrm>
            <a:off x="11998692" y="9114113"/>
            <a:ext cx="355869" cy="371347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130048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Title Text"/>
          <p:cNvSpPr txBox="1"/>
          <p:nvPr>
            <p:ph type="title"/>
          </p:nvPr>
        </p:nvSpPr>
        <p:spPr>
          <a:xfrm>
            <a:off x="650238" y="390595"/>
            <a:ext cx="11704324" cy="1625602"/>
          </a:xfrm>
          <a:prstGeom prst="rect">
            <a:avLst/>
          </a:prstGeom>
        </p:spPr>
        <p:txBody>
          <a:bodyPr lIns="65022" tIns="65022" rIns="65022" bIns="65022"/>
          <a:lstStyle>
            <a:lvl1pPr defTabSz="1300480">
              <a:defRPr sz="62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28" name="Body Level One…"/>
          <p:cNvSpPr txBox="1"/>
          <p:nvPr>
            <p:ph type="body" sz="half" idx="1"/>
          </p:nvPr>
        </p:nvSpPr>
        <p:spPr>
          <a:xfrm>
            <a:off x="650238" y="2275838"/>
            <a:ext cx="5743790" cy="6436928"/>
          </a:xfrm>
          <a:prstGeom prst="rect">
            <a:avLst/>
          </a:prstGeom>
        </p:spPr>
        <p:txBody>
          <a:bodyPr lIns="65022" tIns="65022" rIns="65022" bIns="65022" anchor="t"/>
          <a:lstStyle>
            <a:lvl1pPr marL="465363" indent="-465363" defTabSz="1300480">
              <a:spcBef>
                <a:spcPts val="9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1pPr>
            <a:lvl2pPr marL="909637" indent="-452437" defTabSz="1300480">
              <a:spcBef>
                <a:spcPts val="900"/>
              </a:spcBef>
              <a:buSzPct val="100000"/>
              <a:buFont typeface="Arial"/>
              <a:buChar char="–"/>
              <a:defRPr sz="3800">
                <a:latin typeface="Calibri"/>
                <a:ea typeface="Calibri"/>
                <a:cs typeface="Calibri"/>
                <a:sym typeface="Calibri"/>
              </a:defRPr>
            </a:lvl2pPr>
            <a:lvl3pPr marL="1348738" indent="-434338" defTabSz="1300480">
              <a:spcBef>
                <a:spcPts val="9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3pPr>
            <a:lvl4pPr marL="1854200" indent="-482600" defTabSz="1300480">
              <a:spcBef>
                <a:spcPts val="900"/>
              </a:spcBef>
              <a:buSzPct val="100000"/>
              <a:buFont typeface="Arial"/>
              <a:buChar char="–"/>
              <a:defRPr sz="3800">
                <a:latin typeface="Calibri"/>
                <a:ea typeface="Calibri"/>
                <a:cs typeface="Calibri"/>
                <a:sym typeface="Calibri"/>
              </a:defRPr>
            </a:lvl4pPr>
            <a:lvl5pPr marL="2311400" indent="-482600" defTabSz="1300480">
              <a:spcBef>
                <a:spcPts val="900"/>
              </a:spcBef>
              <a:buSzPct val="100000"/>
              <a:buFont typeface="Arial"/>
              <a:buChar char="»"/>
              <a:defRPr sz="38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29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2" y="-2"/>
            <a:ext cx="13004803" cy="24384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0" name="Picture 2" descr="Picture 2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0096782" y="8307581"/>
            <a:ext cx="2908019" cy="1244037"/>
          </a:xfrm>
          <a:prstGeom prst="rect">
            <a:avLst/>
          </a:prstGeom>
          <a:ln w="12700">
            <a:miter lim="400000"/>
          </a:ln>
        </p:spPr>
      </p:pic>
      <p:sp>
        <p:nvSpPr>
          <p:cNvPr id="131" name="Slide Number"/>
          <p:cNvSpPr txBox="1"/>
          <p:nvPr>
            <p:ph type="sldNum" sz="quarter" idx="2"/>
          </p:nvPr>
        </p:nvSpPr>
        <p:spPr>
          <a:xfrm>
            <a:off x="11998692" y="9114113"/>
            <a:ext cx="355869" cy="371347"/>
          </a:xfrm>
          <a:prstGeom prst="rect">
            <a:avLst/>
          </a:prstGeom>
        </p:spPr>
        <p:txBody>
          <a:bodyPr lIns="65022" tIns="65022" rIns="65022" bIns="65022" anchor="ctr"/>
          <a:lstStyle>
            <a:lvl1pPr algn="r" defTabSz="1300480">
              <a:defRPr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efault"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"/>
          <p:cNvSpPr/>
          <p:nvPr/>
        </p:nvSpPr>
        <p:spPr>
          <a:xfrm>
            <a:off x="-13548" y="-11290"/>
            <a:ext cx="13031894" cy="14811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2" y="66"/>
                </a:moveTo>
                <a:lnTo>
                  <a:pt x="9513" y="0"/>
                </a:lnTo>
                <a:cubicBezTo>
                  <a:pt x="10276" y="3326"/>
                  <a:pt x="14325" y="12084"/>
                  <a:pt x="16368" y="12084"/>
                </a:cubicBezTo>
                <a:cubicBezTo>
                  <a:pt x="18412" y="12084"/>
                  <a:pt x="20679" y="5005"/>
                  <a:pt x="21578" y="1811"/>
                </a:cubicBezTo>
                <a:lnTo>
                  <a:pt x="21600" y="7013"/>
                </a:lnTo>
                <a:cubicBezTo>
                  <a:pt x="21218" y="8462"/>
                  <a:pt x="18771" y="14521"/>
                  <a:pt x="16099" y="14455"/>
                </a:cubicBezTo>
                <a:cubicBezTo>
                  <a:pt x="13427" y="14389"/>
                  <a:pt x="8252" y="5433"/>
                  <a:pt x="5568" y="6618"/>
                </a:cubicBezTo>
                <a:cubicBezTo>
                  <a:pt x="2807" y="6882"/>
                  <a:pt x="1010" y="15871"/>
                  <a:pt x="0" y="21600"/>
                </a:cubicBezTo>
                <a:lnTo>
                  <a:pt x="22" y="66"/>
                </a:lnTo>
                <a:close/>
              </a:path>
            </a:pathLst>
          </a:custGeom>
          <a:gradFill>
            <a:gsLst>
              <a:gs pos="0">
                <a:srgbClr val="00EBF8">
                  <a:alpha val="54998"/>
                </a:srgbClr>
              </a:gs>
              <a:gs pos="100000">
                <a:srgbClr val="0079AF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39" name="Shape"/>
          <p:cNvSpPr/>
          <p:nvPr/>
        </p:nvSpPr>
        <p:spPr>
          <a:xfrm>
            <a:off x="6231466" y="-11291"/>
            <a:ext cx="6773335" cy="86360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0552" fill="norm" stroke="1" extrusionOk="0">
                <a:moveTo>
                  <a:pt x="0" y="0"/>
                </a:moveTo>
                <a:cubicBezTo>
                  <a:pt x="1253" y="3703"/>
                  <a:pt x="8410" y="19349"/>
                  <a:pt x="12010" y="20475"/>
                </a:cubicBezTo>
                <a:cubicBezTo>
                  <a:pt x="15610" y="21600"/>
                  <a:pt x="20002" y="10128"/>
                  <a:pt x="21600" y="6752"/>
                </a:cubicBezTo>
                <a:lnTo>
                  <a:pt x="21600" y="218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9BE5">
                  <a:alpha val="29998"/>
                </a:srgbClr>
              </a:gs>
              <a:gs pos="19999">
                <a:srgbClr val="009BE5">
                  <a:alpha val="32998"/>
                </a:srgbClr>
              </a:gs>
              <a:gs pos="100000">
                <a:srgbClr val="00ADB6">
                  <a:alpha val="44999"/>
                </a:srgbClr>
              </a:gs>
            </a:gsLst>
            <a:lin ang="16200000"/>
          </a:gradFill>
          <a:ln w="12700">
            <a:miter lim="400000"/>
          </a:ln>
        </p:spPr>
        <p:txBody>
          <a:bodyPr lIns="50800" tIns="50800" rIns="50800" bIns="50800"/>
          <a:lstStyle/>
          <a:p>
            <a:pPr algn="l" defTabSz="130048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grpSp>
        <p:nvGrpSpPr>
          <p:cNvPr id="142" name="Group"/>
          <p:cNvGrpSpPr/>
          <p:nvPr/>
        </p:nvGrpSpPr>
        <p:grpSpPr>
          <a:xfrm>
            <a:off x="-8672" y="-34679"/>
            <a:ext cx="13022144" cy="1491219"/>
            <a:chOff x="0" y="0"/>
            <a:chExt cx="13022143" cy="1491218"/>
          </a:xfrm>
        </p:grpSpPr>
        <p:pic>
          <p:nvPicPr>
            <p:cNvPr id="140" name="image.png" descr="image.png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0" y="0"/>
              <a:ext cx="12996133" cy="14912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41" name="image.png" descr="image.png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-1" y="104038"/>
              <a:ext cx="13022144" cy="1291813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43" name="Slide Number"/>
          <p:cNvSpPr txBox="1"/>
          <p:nvPr>
            <p:ph type="sldNum" sz="quarter" idx="2"/>
          </p:nvPr>
        </p:nvSpPr>
        <p:spPr>
          <a:xfrm>
            <a:off x="12138659" y="9305432"/>
            <a:ext cx="215901" cy="254001"/>
          </a:xfrm>
          <a:prstGeom prst="rect">
            <a:avLst/>
          </a:prstGeom>
        </p:spPr>
        <p:txBody>
          <a:bodyPr lIns="0" tIns="0" rIns="0" bIns="0" anchor="b"/>
          <a:lstStyle>
            <a:lvl1pPr algn="r" defTabSz="1300480">
              <a:defRPr>
                <a:solidFill>
                  <a:srgbClr val="045C75"/>
                </a:solidFill>
                <a:latin typeface="Constantia"/>
                <a:ea typeface="Constantia"/>
                <a:cs typeface="Constantia"/>
                <a:sym typeface="Constantia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2.tif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image" Target="../media/image1.tif"/></Relationships>

</file>

<file path=ppt/slides/_rels/slide2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/Relationships>

</file>

<file path=ppt/slides/_rels/slide3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Pediatric Chest Pain…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Pediatric Chest Pain </a:t>
            </a:r>
          </a:p>
          <a:p>
            <a:pPr/>
            <a:r>
              <a:t>When to Worry </a:t>
            </a:r>
          </a:p>
        </p:txBody>
      </p:sp>
      <p:sp>
        <p:nvSpPr>
          <p:cNvPr id="153" name="John S Misdary MD, FACEP FAAP FAAEM"/>
          <p:cNvSpPr txBox="1"/>
          <p:nvPr>
            <p:ph type="subTitle" sz="quarter" idx="1"/>
          </p:nvPr>
        </p:nvSpPr>
        <p:spPr>
          <a:xfrm>
            <a:off x="1270000" y="6729014"/>
            <a:ext cx="10464800" cy="1005285"/>
          </a:xfrm>
          <a:prstGeom prst="rect">
            <a:avLst/>
          </a:prstGeom>
        </p:spPr>
        <p:txBody>
          <a:bodyPr/>
          <a:lstStyle/>
          <a:p>
            <a:pPr/>
            <a:r>
              <a:t>John S Misdary MD, FACEP FAAP FAAEM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Evaluation:</a:t>
            </a:r>
          </a:p>
        </p:txBody>
      </p:sp>
      <p:sp>
        <p:nvSpPr>
          <p:cNvPr id="181" name="Content Placeholder 2"/>
          <p:cNvSpPr txBox="1"/>
          <p:nvPr>
            <p:ph type="body" idx="1"/>
          </p:nvPr>
        </p:nvSpPr>
        <p:spPr>
          <a:xfrm>
            <a:off x="710405" y="2590800"/>
            <a:ext cx="11341896" cy="62865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Detailed history and physical</a:t>
            </a:r>
          </a:p>
          <a:p>
            <a:pPr>
              <a:lnSpc>
                <a:spcPct val="90000"/>
              </a:lnSpc>
            </a:pPr>
            <a:r>
              <a:t>Family history of cardiac events</a:t>
            </a:r>
          </a:p>
          <a:p>
            <a:pPr>
              <a:lnSpc>
                <a:spcPct val="90000"/>
              </a:lnSpc>
            </a:pPr>
            <a:r>
              <a:t>Drug/Illicit substance use history</a:t>
            </a:r>
          </a:p>
          <a:p>
            <a:pPr>
              <a:lnSpc>
                <a:spcPct val="90000"/>
              </a:lnSpc>
            </a:pPr>
            <a:r>
              <a:t>Testing is rarely indicated </a:t>
            </a:r>
            <a:r>
              <a:rPr b="1" u="sng">
                <a:latin typeface="Arial"/>
                <a:ea typeface="Arial"/>
                <a:cs typeface="Arial"/>
                <a:sym typeface="Arial"/>
              </a:rPr>
              <a:t>unless</a:t>
            </a:r>
            <a:r>
              <a:t> you encounter ‘red flags’</a:t>
            </a:r>
          </a:p>
        </p:txBody>
      </p:sp>
      <p:pic>
        <p:nvPicPr>
          <p:cNvPr id="18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292050" y="2546031"/>
            <a:ext cx="5690593" cy="370406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3233" t="0" r="3233" b="0"/>
          <a:stretch>
            <a:fillRect/>
          </a:stretch>
        </p:blipFill>
        <p:spPr>
          <a:xfrm>
            <a:off x="-1" y="0"/>
            <a:ext cx="13004801" cy="9753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Methodical Work Up:</a:t>
            </a:r>
          </a:p>
        </p:txBody>
      </p:sp>
      <p:sp>
        <p:nvSpPr>
          <p:cNvPr id="187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  <a:p>
            <a:pPr lvl="1" marL="972342" indent="-527843">
              <a:spcBef>
                <a:spcPts val="900"/>
              </a:spcBef>
              <a:defRPr sz="3800"/>
            </a:pPr>
            <a:r>
              <a:t>Location of pain, severity, exacerbating or alleviating factors, associated symptoms and radiation of pain</a:t>
            </a:r>
          </a:p>
          <a:p>
            <a:pPr lvl="1" marL="972342" indent="-527843">
              <a:spcBef>
                <a:spcPts val="900"/>
              </a:spcBef>
              <a:defRPr sz="3800"/>
            </a:pPr>
            <a:r>
              <a:t>PMHx of conditions that may pre-dispose patient to cardiac etiology of chest pain</a:t>
            </a:r>
          </a:p>
          <a:p>
            <a:pPr lvl="1" marL="972342" indent="-527843">
              <a:spcBef>
                <a:spcPts val="900"/>
              </a:spcBef>
              <a:defRPr sz="3800"/>
            </a:pPr>
            <a:r>
              <a:t>Fam Hx of early cardiac disease or deaths in family. Also of thrombotic diseases. </a:t>
            </a:r>
          </a:p>
          <a:p>
            <a:pPr lvl="1" marL="972342" indent="-527843">
              <a:spcBef>
                <a:spcPts val="900"/>
              </a:spcBef>
              <a:defRPr sz="3800"/>
            </a:pPr>
            <a:r>
              <a:t>Illicit drug use, medications the patient is currently taking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History Red Flags:</a:t>
            </a:r>
          </a:p>
        </p:txBody>
      </p:sp>
      <p:sp>
        <p:nvSpPr>
          <p:cNvPr id="190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Chest pain on exertion, dyspnea on exertion or exertional syncope</a:t>
            </a:r>
          </a:p>
          <a:p>
            <a:pPr/>
            <a:r>
              <a:t>Radiating chest pain to back, jaw, left arm or left shoulder</a:t>
            </a:r>
          </a:p>
          <a:p>
            <a:pPr/>
            <a:r>
              <a:t>Increased with supine position</a:t>
            </a:r>
          </a:p>
          <a:p>
            <a:pPr/>
            <a:r>
              <a:t>Chest pain associated with fever</a:t>
            </a:r>
          </a:p>
          <a:p>
            <a:pPr/>
            <a:r>
              <a:t>Not as reliable as adults </a:t>
            </a:r>
          </a:p>
        </p:txBody>
      </p:sp>
      <p:pic>
        <p:nvPicPr>
          <p:cNvPr id="191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728959" y="325119"/>
            <a:ext cx="2275841" cy="227584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2">
              <a:defRPr sz="7300"/>
            </a:lvl1pPr>
          </a:lstStyle>
          <a:p>
            <a:pPr/>
            <a:r>
              <a:t>PMHx/FamHx Red Flags:</a:t>
            </a:r>
          </a:p>
        </p:txBody>
      </p:sp>
      <p:sp>
        <p:nvSpPr>
          <p:cNvPr id="19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72964" indent="-472964">
              <a:lnSpc>
                <a:spcPct val="80000"/>
              </a:lnSpc>
              <a:spcBef>
                <a:spcPts val="900"/>
              </a:spcBef>
              <a:defRPr sz="4000"/>
            </a:pPr>
            <a:r>
              <a:t>PMHx: </a:t>
            </a:r>
          </a:p>
          <a:p>
            <a:pPr lvl="1" marL="833119" indent="-388619">
              <a:lnSpc>
                <a:spcPct val="80000"/>
              </a:lnSpc>
              <a:spcBef>
                <a:spcPts val="800"/>
              </a:spcBef>
              <a:defRPr sz="3400"/>
            </a:pPr>
            <a:r>
              <a:t>Hx of systemic inflammatory disease e.g rheumatologic/vasculitis</a:t>
            </a:r>
          </a:p>
          <a:p>
            <a:pPr lvl="1" marL="833119" indent="-388619">
              <a:lnSpc>
                <a:spcPct val="80000"/>
              </a:lnSpc>
              <a:spcBef>
                <a:spcPts val="800"/>
              </a:spcBef>
              <a:defRPr sz="3400"/>
            </a:pPr>
            <a:r>
              <a:t>Hypercoaguable state (OCPs, clotting disorders), prolonged immobilization</a:t>
            </a:r>
          </a:p>
          <a:p>
            <a:pPr lvl="1" marL="833119" indent="-388619">
              <a:lnSpc>
                <a:spcPct val="80000"/>
              </a:lnSpc>
              <a:spcBef>
                <a:spcPts val="800"/>
              </a:spcBef>
              <a:defRPr sz="3400"/>
            </a:pPr>
            <a:r>
              <a:t>History of malignancy</a:t>
            </a:r>
          </a:p>
          <a:p>
            <a:pPr marL="472964" indent="-472964">
              <a:lnSpc>
                <a:spcPct val="80000"/>
              </a:lnSpc>
              <a:spcBef>
                <a:spcPts val="900"/>
              </a:spcBef>
              <a:defRPr sz="4000"/>
            </a:pPr>
            <a:r>
              <a:t>FamHx</a:t>
            </a:r>
          </a:p>
          <a:p>
            <a:pPr lvl="1" marL="833119" indent="-388619">
              <a:lnSpc>
                <a:spcPct val="80000"/>
              </a:lnSpc>
              <a:spcBef>
                <a:spcPts val="800"/>
              </a:spcBef>
              <a:defRPr sz="3400"/>
            </a:pPr>
            <a:r>
              <a:t>1</a:t>
            </a:r>
            <a:r>
              <a:rPr baseline="30529"/>
              <a:t>st</a:t>
            </a:r>
            <a:r>
              <a:t> degree relative with </a:t>
            </a:r>
          </a:p>
          <a:p>
            <a:pPr lvl="2" marL="1200726" indent="-311726">
              <a:lnSpc>
                <a:spcPct val="80000"/>
              </a:lnSpc>
              <a:spcBef>
                <a:spcPts val="700"/>
              </a:spcBef>
              <a:defRPr sz="3000"/>
            </a:pPr>
            <a:r>
              <a:t>Sudden or unexplained death, aborted sudden death</a:t>
            </a:r>
          </a:p>
          <a:p>
            <a:pPr lvl="2" marL="1200726" indent="-311726">
              <a:lnSpc>
                <a:spcPct val="80000"/>
              </a:lnSpc>
              <a:spcBef>
                <a:spcPts val="700"/>
              </a:spcBef>
              <a:defRPr sz="3000"/>
            </a:pPr>
            <a:r>
              <a:t>Cardiomyopathy</a:t>
            </a:r>
          </a:p>
          <a:p>
            <a:pPr lvl="2" marL="1200726" indent="-311726">
              <a:lnSpc>
                <a:spcPct val="80000"/>
              </a:lnSpc>
              <a:spcBef>
                <a:spcPts val="700"/>
              </a:spcBef>
              <a:defRPr sz="3000"/>
            </a:pPr>
            <a:r>
              <a:t>Hypercoaguable state</a:t>
            </a:r>
          </a:p>
        </p:txBody>
      </p:sp>
      <p:pic>
        <p:nvPicPr>
          <p:cNvPr id="195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43159" y="2179318"/>
            <a:ext cx="2275841" cy="22758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Methodical Work Up:</a:t>
            </a:r>
          </a:p>
        </p:txBody>
      </p:sp>
      <p:sp>
        <p:nvSpPr>
          <p:cNvPr id="19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72964" indent="-472964">
              <a:spcBef>
                <a:spcPts val="900"/>
              </a:spcBef>
              <a:defRPr sz="4000"/>
            </a:pPr>
            <a:r>
              <a:t>Detailed PE that includes</a:t>
            </a:r>
          </a:p>
          <a:p>
            <a:pPr lvl="1" marL="833119" indent="-388619">
              <a:spcBef>
                <a:spcPts val="800"/>
              </a:spcBef>
              <a:defRPr sz="3400"/>
            </a:pPr>
            <a:r>
              <a:t>Vital signs: HR, RR, BP and O2 Sats</a:t>
            </a:r>
          </a:p>
          <a:p>
            <a:pPr lvl="1" marL="833119" indent="-388619">
              <a:spcBef>
                <a:spcPts val="800"/>
              </a:spcBef>
              <a:defRPr sz="3400"/>
            </a:pPr>
            <a:r>
              <a:t>Heart exam that assesses for murmur, dynamic precordium, heart sounds, JVD, distal pulses etc </a:t>
            </a:r>
          </a:p>
          <a:p>
            <a:pPr lvl="1" marL="833119" indent="-388619">
              <a:spcBef>
                <a:spcPts val="800"/>
              </a:spcBef>
              <a:defRPr sz="3400"/>
            </a:pPr>
            <a:r>
              <a:t>Lung exam assessing for crackles, diminished breath sounds</a:t>
            </a:r>
          </a:p>
          <a:p>
            <a:pPr lvl="1" marL="833119" indent="-388619">
              <a:spcBef>
                <a:spcPts val="800"/>
              </a:spcBef>
              <a:defRPr sz="3400"/>
            </a:pPr>
            <a:r>
              <a:t>Chest wall exam assessing for reproducibility of chest pain</a:t>
            </a:r>
          </a:p>
          <a:p>
            <a:pPr lvl="1" marL="833119" indent="-388619">
              <a:spcBef>
                <a:spcPts val="800"/>
              </a:spcBef>
              <a:defRPr sz="3400"/>
            </a:pPr>
            <a:r>
              <a:t>Abdominal exam assessing for hepatosplenomegaly</a:t>
            </a:r>
          </a:p>
          <a:p>
            <a:pPr lvl="1" marL="833119" indent="-388619">
              <a:spcBef>
                <a:spcPts val="800"/>
              </a:spcBef>
              <a:defRPr sz="3400"/>
            </a:pPr>
            <a:r>
              <a:t>Extremity exam assessing for edema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25779">
              <a:defRPr sz="7200"/>
            </a:lvl1pPr>
          </a:lstStyle>
          <a:p>
            <a:pPr/>
            <a:r>
              <a:t>Physical Exam Red Flags:</a:t>
            </a:r>
          </a:p>
        </p:txBody>
      </p:sp>
      <p:sp>
        <p:nvSpPr>
          <p:cNvPr id="20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8940" indent="-408940" defTabSz="537462">
              <a:spcBef>
                <a:spcPts val="3800"/>
              </a:spcBef>
              <a:defRPr sz="3000"/>
            </a:pPr>
            <a:r>
              <a:t>Grossly abnormal vital signs </a:t>
            </a:r>
          </a:p>
          <a:p>
            <a:pPr marL="408940" indent="-408940" defTabSz="537462">
              <a:spcBef>
                <a:spcPts val="3800"/>
              </a:spcBef>
              <a:defRPr sz="3000"/>
            </a:pPr>
            <a:r>
              <a:t>Cardiac: </a:t>
            </a:r>
          </a:p>
          <a:p>
            <a:pPr lvl="1" marL="894555" indent="-485615" defTabSz="537462">
              <a:spcBef>
                <a:spcPts val="800"/>
              </a:spcBef>
              <a:defRPr sz="3000"/>
            </a:pPr>
            <a:r>
              <a:t>Pathologic murmur, gallop, pericardial rub</a:t>
            </a:r>
          </a:p>
          <a:p>
            <a:pPr lvl="1" marL="894555" indent="-485615" defTabSz="537462">
              <a:spcBef>
                <a:spcPts val="800"/>
              </a:spcBef>
              <a:defRPr sz="3000"/>
            </a:pPr>
            <a:r>
              <a:t>Diminished femoral pulses</a:t>
            </a:r>
          </a:p>
          <a:p>
            <a:pPr lvl="1" marL="894555" indent="-485615" defTabSz="537462">
              <a:spcBef>
                <a:spcPts val="800"/>
              </a:spcBef>
              <a:defRPr sz="3000"/>
            </a:pPr>
            <a:r>
              <a:t>Persistent/unexplained tachycardia</a:t>
            </a:r>
          </a:p>
          <a:p>
            <a:pPr lvl="1" marL="894555" indent="-485615" defTabSz="537462">
              <a:spcBef>
                <a:spcPts val="800"/>
              </a:spcBef>
              <a:defRPr sz="3000"/>
            </a:pPr>
            <a:r>
              <a:t>Presence of HSM, JVD or peripheral edema</a:t>
            </a:r>
          </a:p>
          <a:p>
            <a:pPr marL="408940" indent="-408940" defTabSz="537462">
              <a:spcBef>
                <a:spcPts val="3800"/>
              </a:spcBef>
              <a:defRPr sz="3000"/>
            </a:pPr>
            <a:r>
              <a:t>Pulmonary:</a:t>
            </a:r>
          </a:p>
          <a:p>
            <a:pPr lvl="1" marL="894555" indent="-485615" defTabSz="537462">
              <a:spcBef>
                <a:spcPts val="800"/>
              </a:spcBef>
              <a:defRPr sz="3000"/>
            </a:pPr>
            <a:r>
              <a:t>Focal/absent lung sounds, crackles</a:t>
            </a:r>
          </a:p>
          <a:p>
            <a:pPr marL="408940" indent="-408940" defTabSz="537462">
              <a:spcBef>
                <a:spcPts val="3800"/>
              </a:spcBef>
              <a:defRPr sz="3000"/>
            </a:pPr>
            <a:r>
              <a:t>Extremities: Peripheral edema</a:t>
            </a:r>
          </a:p>
        </p:txBody>
      </p:sp>
      <p:pic>
        <p:nvPicPr>
          <p:cNvPr id="202" name="Picture 2" descr="Picture 2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865359" y="2001518"/>
            <a:ext cx="2275841" cy="227584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2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1" fill="hold"/>
                                        <p:tgtEl>
                                          <p:spTgt spid="20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20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0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0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4" fill="hold"/>
                                        <p:tgtEl>
                                          <p:spTgt spid="20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1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Testing:</a:t>
            </a:r>
          </a:p>
        </p:txBody>
      </p:sp>
      <p:sp>
        <p:nvSpPr>
          <p:cNvPr id="205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91158" indent="-391158" defTabSz="514094">
              <a:lnSpc>
                <a:spcPct val="90000"/>
              </a:lnSpc>
              <a:spcBef>
                <a:spcPts val="3600"/>
              </a:spcBef>
              <a:defRPr sz="2900"/>
            </a:pPr>
            <a:r>
              <a:t>Further testing rarely indicated </a:t>
            </a:r>
            <a:r>
              <a:rPr u="sng"/>
              <a:t>particularly</a:t>
            </a:r>
            <a:r>
              <a:t> if the chest pain is reproducible.</a:t>
            </a:r>
          </a:p>
          <a:p>
            <a:pPr lvl="1" marL="855662" indent="-464501" defTabSz="514094">
              <a:lnSpc>
                <a:spcPct val="90000"/>
              </a:lnSpc>
              <a:spcBef>
                <a:spcPts val="800"/>
              </a:spcBef>
              <a:defRPr sz="2900"/>
            </a:pPr>
            <a:r>
              <a:t>Give ibuprofen and re-assess</a:t>
            </a:r>
          </a:p>
          <a:p>
            <a:pPr marL="391158" indent="-391158" defTabSz="514094">
              <a:lnSpc>
                <a:spcPct val="90000"/>
              </a:lnSpc>
              <a:spcBef>
                <a:spcPts val="3600"/>
              </a:spcBef>
              <a:defRPr sz="2900"/>
            </a:pPr>
            <a:r>
              <a:t>EKG: Will pick up most of the life threatening cardiac etiologies of chest pain</a:t>
            </a:r>
          </a:p>
          <a:p>
            <a:pPr marL="391158" indent="-391158" defTabSz="514094">
              <a:lnSpc>
                <a:spcPct val="90000"/>
              </a:lnSpc>
              <a:spcBef>
                <a:spcPts val="3600"/>
              </a:spcBef>
              <a:defRPr sz="2900"/>
            </a:pPr>
            <a:r>
              <a:t>CXR: To evaluate for lung pathology and heart size as needed</a:t>
            </a:r>
          </a:p>
          <a:p>
            <a:pPr marL="391158" indent="-391158" defTabSz="514094">
              <a:lnSpc>
                <a:spcPct val="90000"/>
              </a:lnSpc>
              <a:spcBef>
                <a:spcPts val="3600"/>
              </a:spcBef>
              <a:defRPr sz="2900"/>
            </a:pPr>
            <a:r>
              <a:t>Labs: CBC, CMP, CRP, ESR, Trop, BNP, RVP</a:t>
            </a:r>
          </a:p>
          <a:p>
            <a:pPr lvl="1" marL="855662" indent="-464501" defTabSz="514094">
              <a:lnSpc>
                <a:spcPct val="90000"/>
              </a:lnSpc>
              <a:spcBef>
                <a:spcPts val="800"/>
              </a:spcBef>
              <a:defRPr sz="2900">
                <a:solidFill>
                  <a:srgbClr val="FF2600"/>
                </a:solidFill>
              </a:defRPr>
            </a:pPr>
            <a:r>
              <a:t>Only</a:t>
            </a:r>
            <a:r>
              <a:rPr>
                <a:solidFill>
                  <a:srgbClr val="000000"/>
                </a:solidFill>
              </a:rPr>
              <a:t> obtain if EKG suggests heart strain or ischemia or at the suggestion of cardiology</a:t>
            </a:r>
          </a:p>
          <a:p>
            <a:pPr marL="391158" indent="-391158" defTabSz="514094">
              <a:lnSpc>
                <a:spcPct val="90000"/>
              </a:lnSpc>
              <a:spcBef>
                <a:spcPts val="3600"/>
              </a:spcBef>
              <a:defRPr sz="2900"/>
            </a:pPr>
            <a:r>
              <a:t>Bedside ECHO: Effusion, LV EF, RV collapse, CVP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0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7" fill="hold"/>
                                        <p:tgtEl>
                                          <p:spTgt spid="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31" fill="hold"/>
                                        <p:tgtEl>
                                          <p:spTgt spid="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05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208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7500"/>
            </a:pPr>
            <a:r>
              <a:t>And so…</a:t>
            </a:r>
          </a:p>
          <a:p>
            <a:pPr marL="480059" indent="-480059">
              <a:spcBef>
                <a:spcPts val="1300"/>
              </a:spcBef>
              <a:defRPr sz="7500"/>
            </a:pPr>
            <a:r>
              <a:t>Chest pain in children… </a:t>
            </a:r>
          </a:p>
          <a:p>
            <a:pPr marL="0" indent="0">
              <a:spcBef>
                <a:spcPts val="1300"/>
              </a:spcBef>
              <a:buSzTx/>
              <a:buNone/>
              <a:defRPr sz="7500"/>
            </a:pPr>
            <a:r>
              <a:t>		Is it ever cardiac?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Selbst et al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Selbst et al</a:t>
            </a:r>
          </a:p>
        </p:txBody>
      </p:sp>
      <p:sp>
        <p:nvSpPr>
          <p:cNvPr id="211" name="Objectives: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Objectives:</a:t>
            </a:r>
          </a:p>
          <a:p>
            <a:pPr/>
            <a:r>
              <a:t>Identify causes of chest pain in children</a:t>
            </a:r>
          </a:p>
          <a:p>
            <a:pPr/>
            <a:r>
              <a:t>Assess value of echocardiogram</a:t>
            </a:r>
          </a:p>
          <a:p>
            <a:pPr/>
            <a:r>
              <a:t>Prospective</a:t>
            </a:r>
          </a:p>
          <a:p>
            <a:pPr/>
            <a:r>
              <a:t>Enrolled all patients with chest pain</a:t>
            </a:r>
          </a:p>
          <a:p>
            <a:pPr/>
            <a:r>
              <a:t>ECG and echo offered to those with ill ill-defined or suspected cardiac etiology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Image" descr="Image"/>
          <p:cNvPicPr>
            <a:picLocks noChangeAspect="1"/>
          </p:cNvPicPr>
          <p:nvPr>
            <p:ph type="pic" idx="13"/>
          </p:nvPr>
        </p:nvPicPr>
        <p:blipFill>
          <a:blip r:embed="rId2">
            <a:extLst/>
          </a:blip>
          <a:srcRect l="0" t="221" r="0" b="220"/>
          <a:stretch>
            <a:fillRect/>
          </a:stretch>
        </p:blipFill>
        <p:spPr>
          <a:xfrm>
            <a:off x="0" y="0"/>
            <a:ext cx="13004800" cy="9753601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Selbst et al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6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Selbst et al.</a:t>
            </a:r>
            <a:br/>
          </a:p>
        </p:txBody>
      </p:sp>
      <p:sp>
        <p:nvSpPr>
          <p:cNvPr id="214" name="Populatio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Population</a:t>
            </a:r>
          </a:p>
          <a:p>
            <a:pPr/>
            <a:r>
              <a:t>407 patients</a:t>
            </a:r>
          </a:p>
          <a:p>
            <a:pPr/>
            <a:r>
              <a:t>Median age 12.5 years</a:t>
            </a:r>
          </a:p>
          <a:p>
            <a:pPr/>
            <a:r>
              <a:t>55% female, 90% African African-American</a:t>
            </a:r>
          </a:p>
          <a:p>
            <a:pPr/>
            <a:r>
              <a:t>43% acute pain &lt;48 hours</a:t>
            </a:r>
          </a:p>
          <a:p>
            <a:pPr/>
            <a:r>
              <a:t>Did not exclude known disease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Selbst et al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6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Selbst et al.</a:t>
            </a:r>
            <a:br/>
          </a:p>
        </p:txBody>
      </p:sp>
      <p:sp>
        <p:nvSpPr>
          <p:cNvPr id="217" name="ECG ECG’s in 191/235 children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ECG ECG’s in 191/235 children</a:t>
            </a:r>
          </a:p>
          <a:p>
            <a:pPr/>
            <a:r>
              <a:t>31 abnormal (16%)</a:t>
            </a:r>
          </a:p>
          <a:p>
            <a:pPr/>
            <a:r>
              <a:t>27 minor or previously known findings</a:t>
            </a:r>
          </a:p>
          <a:p>
            <a:pPr/>
            <a:r>
              <a:t>3 dysrhythmias detected on physical exam</a:t>
            </a:r>
          </a:p>
          <a:p>
            <a:pPr/>
            <a:r>
              <a:t>1 with known SLE had findings of pericarditis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Selbst et al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6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Selbst et al.</a:t>
            </a:r>
            <a:br/>
          </a:p>
        </p:txBody>
      </p:sp>
      <p:sp>
        <p:nvSpPr>
          <p:cNvPr id="220" name="Echocardiograms in 139/235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Echocardiograms in 139/235</a:t>
            </a:r>
          </a:p>
          <a:p>
            <a:pPr/>
            <a:r>
              <a:t>17 abnormal (12%)</a:t>
            </a:r>
          </a:p>
          <a:p>
            <a:pPr lvl="1" marL="916780" indent="-472281">
              <a:spcBef>
                <a:spcPts val="0"/>
              </a:spcBef>
              <a:buClr>
                <a:srgbClr val="0F6FC6"/>
              </a:buClr>
              <a:defRPr sz="3400"/>
            </a:pPr>
            <a:r>
              <a:t>12 mitral valve prolapse (8.6%)</a:t>
            </a:r>
          </a:p>
          <a:p>
            <a:pPr lvl="1" marL="916780" indent="-472281">
              <a:spcBef>
                <a:spcPts val="0"/>
              </a:spcBef>
              <a:buClr>
                <a:srgbClr val="0F6FC6"/>
              </a:buClr>
              <a:defRPr sz="3400"/>
            </a:pPr>
            <a:r>
              <a:t>Similar prevalence to general population</a:t>
            </a:r>
          </a:p>
          <a:p>
            <a:pPr/>
            <a:r>
              <a:t>2 pericardial effusion</a:t>
            </a:r>
          </a:p>
          <a:p>
            <a:pPr/>
            <a:r>
              <a:t>2 mitral valve regurgitation</a:t>
            </a:r>
          </a:p>
          <a:p>
            <a:pPr/>
            <a:r>
              <a:t>1 poor LV function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Selbst et al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6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Selbst et al.</a:t>
            </a:r>
            <a:br/>
          </a:p>
        </p:txBody>
      </p:sp>
      <p:sp>
        <p:nvSpPr>
          <p:cNvPr id="223" name="Chest radiographs in 137/407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Chest radiographs in 137/407</a:t>
            </a:r>
          </a:p>
          <a:p>
            <a:pPr/>
            <a:r>
              <a:t>37 abnormal (27%)</a:t>
            </a:r>
          </a:p>
          <a:p>
            <a:pPr lvl="1" marL="916780" indent="-472281">
              <a:spcBef>
                <a:spcPts val="0"/>
              </a:spcBef>
              <a:buClr>
                <a:srgbClr val="0F6FC6"/>
              </a:buClr>
              <a:defRPr sz="3400"/>
            </a:pPr>
            <a:r>
              <a:t>Most frequent: infiltrates, atelectasis, hyperinflation</a:t>
            </a:r>
          </a:p>
          <a:p>
            <a:pPr lvl="1" marL="916780" indent="-472281">
              <a:spcBef>
                <a:spcPts val="0"/>
              </a:spcBef>
              <a:buClr>
                <a:srgbClr val="0F6FC6"/>
              </a:buClr>
              <a:defRPr sz="3400"/>
            </a:pPr>
            <a:r>
              <a:t>1 pneumothorax in a child with Marfan Marfan’s syndrome</a:t>
            </a:r>
          </a:p>
          <a:p>
            <a:pPr lvl="1" marL="916780" indent="-472281">
              <a:spcBef>
                <a:spcPts val="0"/>
              </a:spcBef>
              <a:buClr>
                <a:srgbClr val="0F6FC6"/>
              </a:buClr>
              <a:defRPr sz="3400"/>
            </a:pPr>
            <a:r>
              <a:t>1 clavicle fracture suspected clinically</a:t>
            </a:r>
          </a:p>
          <a:p>
            <a:pPr lvl="1" marL="916780" indent="-472281">
              <a:spcBef>
                <a:spcPts val="0"/>
              </a:spcBef>
              <a:buClr>
                <a:srgbClr val="0F6FC6"/>
              </a:buClr>
              <a:defRPr sz="3400"/>
            </a:pPr>
            <a:r>
              <a:t>1 child with SLE had pleural effusion, large heart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elbst et al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6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Selbst et al.</a:t>
            </a:r>
            <a:br/>
          </a:p>
        </p:txBody>
      </p:sp>
      <p:sp>
        <p:nvSpPr>
          <p:cNvPr id="226" name="Organic disease related to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Organic disease related to</a:t>
            </a:r>
          </a:p>
          <a:p>
            <a:pPr/>
            <a:r>
              <a:t>Age &lt;12 years</a:t>
            </a:r>
          </a:p>
          <a:p>
            <a:pPr/>
            <a:r>
              <a:t>Pain awakening child from sleep</a:t>
            </a:r>
          </a:p>
          <a:p>
            <a:pPr/>
            <a:r>
              <a:t>Acute onset</a:t>
            </a:r>
          </a:p>
          <a:p>
            <a:pPr/>
            <a:r>
              <a:t>Abnormal physical exam</a:t>
            </a:r>
          </a:p>
          <a:p>
            <a:pPr>
              <a:defRPr i="1">
                <a:latin typeface="Palatino"/>
                <a:ea typeface="Palatino"/>
                <a:cs typeface="Palatino"/>
                <a:sym typeface="Palatino"/>
              </a:defRPr>
            </a:pPr>
            <a:r>
              <a:t>Not </a:t>
            </a:r>
            <a:r>
              <a:rPr i="0">
                <a:latin typeface="Constantia"/>
                <a:ea typeface="Constantia"/>
                <a:cs typeface="Constantia"/>
                <a:sym typeface="Constantia"/>
              </a:rPr>
              <a:t>related to description or location of pain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elbst et al. #2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6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Selbst et al. #2</a:t>
            </a:r>
            <a:br/>
          </a:p>
        </p:txBody>
      </p:sp>
      <p:sp>
        <p:nvSpPr>
          <p:cNvPr id="229" name="6-month follow follow-up of 149/407 pati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00050" indent="-400050" defTabSz="525779">
              <a:lnSpc>
                <a:spcPct val="90000"/>
              </a:lnSpc>
              <a:spcBef>
                <a:spcPts val="3700"/>
              </a:spcBef>
              <a:defRPr sz="2800"/>
            </a:pPr>
            <a:r>
              <a:t>6-month follow follow-up of 149/407 patients</a:t>
            </a:r>
          </a:p>
          <a:p>
            <a:pPr marL="400050" indent="-400050" defTabSz="525779">
              <a:lnSpc>
                <a:spcPct val="90000"/>
              </a:lnSpc>
              <a:spcBef>
                <a:spcPts val="3700"/>
              </a:spcBef>
              <a:defRPr sz="2800"/>
            </a:pPr>
            <a:r>
              <a:t>43% had intermittent or persistent pain</a:t>
            </a:r>
          </a:p>
          <a:p>
            <a:pPr marL="400050" indent="-400050" defTabSz="525779">
              <a:lnSpc>
                <a:spcPct val="90000"/>
              </a:lnSpc>
              <a:spcBef>
                <a:spcPts val="3700"/>
              </a:spcBef>
              <a:defRPr sz="2800"/>
            </a:pPr>
            <a:r>
              <a:t>No significant disease identified</a:t>
            </a:r>
          </a:p>
          <a:p>
            <a:pPr lvl="1" marL="825103" indent="-425052" defTabSz="525779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000"/>
            </a:pPr>
            <a:r>
              <a:t>1 mitral valve prolapse</a:t>
            </a:r>
          </a:p>
          <a:p>
            <a:pPr lvl="1" marL="825103" indent="-425052" defTabSz="525779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000"/>
            </a:pPr>
            <a:r>
              <a:t>1 gastrointestinal disease</a:t>
            </a:r>
          </a:p>
          <a:p>
            <a:pPr lvl="1" marL="825103" indent="-425052" defTabSz="525779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000"/>
            </a:pPr>
            <a:r>
              <a:t>3 asthma</a:t>
            </a:r>
          </a:p>
          <a:p>
            <a:pPr marL="400050" indent="-400050" defTabSz="525779">
              <a:lnSpc>
                <a:spcPct val="90000"/>
              </a:lnSpc>
              <a:spcBef>
                <a:spcPts val="3700"/>
              </a:spcBef>
              <a:defRPr sz="2800"/>
            </a:pPr>
            <a:r>
              <a:t>Conclusion:</a:t>
            </a:r>
          </a:p>
          <a:p>
            <a:pPr marL="400050" indent="-400050" defTabSz="525779">
              <a:lnSpc>
                <a:spcPct val="90000"/>
              </a:lnSpc>
              <a:spcBef>
                <a:spcPts val="3700"/>
              </a:spcBef>
              <a:defRPr sz="2800"/>
            </a:pPr>
            <a:r>
              <a:t>H&amp;P sufficient for identifying majority of significant etiologies</a:t>
            </a:r>
          </a:p>
          <a:p>
            <a:pPr marL="349502" indent="-349502" defTabSz="525779">
              <a:lnSpc>
                <a:spcPct val="90000"/>
              </a:lnSpc>
              <a:spcBef>
                <a:spcPts val="3700"/>
              </a:spcBef>
              <a:buSzTx/>
              <a:buNone/>
              <a:defRPr i="1" sz="2800">
                <a:latin typeface="Palatino"/>
                <a:ea typeface="Palatino"/>
                <a:cs typeface="Palatino"/>
                <a:sym typeface="Palatino"/>
              </a:defRPr>
            </a:pPr>
            <a:r>
              <a:t>Clinical PedsPeds</a:t>
            </a:r>
            <a:r>
              <a:rPr i="0">
                <a:latin typeface="Constantia"/>
                <a:ea typeface="Constantia"/>
                <a:cs typeface="Constantia"/>
                <a:sym typeface="Constantia"/>
              </a:rPr>
              <a:t>1990; 29: 3741990; 374--77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Rowe et al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6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Rowe et al.</a:t>
            </a:r>
            <a:br/>
          </a:p>
        </p:txBody>
      </p:sp>
      <p:sp>
        <p:nvSpPr>
          <p:cNvPr id="232" name="Chest X-rays done in 50%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35609" indent="-435609" defTabSz="572516">
              <a:lnSpc>
                <a:spcPct val="90000"/>
              </a:lnSpc>
              <a:spcBef>
                <a:spcPts val="4100"/>
              </a:spcBef>
              <a:defRPr sz="3100"/>
            </a:pPr>
            <a:r>
              <a:t>Chest X-rays done in 50%</a:t>
            </a:r>
          </a:p>
          <a:p>
            <a:pPr marL="435609" indent="-435609" defTabSz="572516">
              <a:lnSpc>
                <a:spcPct val="90000"/>
              </a:lnSpc>
              <a:spcBef>
                <a:spcPts val="4100"/>
              </a:spcBef>
              <a:defRPr sz="3100"/>
            </a:pPr>
            <a:r>
              <a:t>18/161 with positive result</a:t>
            </a:r>
          </a:p>
          <a:p>
            <a:pPr lvl="1" marL="898444" indent="-462834" defTabSz="572516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15 infiltrates</a:t>
            </a:r>
          </a:p>
          <a:p>
            <a:pPr lvl="1" marL="898444" indent="-462834" defTabSz="572516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2 pneumomediastinum</a:t>
            </a:r>
          </a:p>
          <a:p>
            <a:pPr lvl="1" marL="898444" indent="-462834" defTabSz="572516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1 pneumothorax</a:t>
            </a:r>
          </a:p>
          <a:p>
            <a:pPr marL="435609" indent="-435609" defTabSz="572516">
              <a:lnSpc>
                <a:spcPct val="90000"/>
              </a:lnSpc>
              <a:spcBef>
                <a:spcPts val="4100"/>
              </a:spcBef>
              <a:defRPr sz="3100"/>
            </a:pPr>
            <a:r>
              <a:t>ECG done in 18%</a:t>
            </a:r>
          </a:p>
          <a:p>
            <a:pPr lvl="1" marL="898444" indent="-462834" defTabSz="572516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2/60 with significant new findings</a:t>
            </a:r>
          </a:p>
          <a:p>
            <a:pPr lvl="1" marL="898444" indent="-462834" defTabSz="572516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Tachycardia and ST changes suggested myocarditis</a:t>
            </a:r>
          </a:p>
          <a:p>
            <a:pPr lvl="1" marL="898444" indent="-462834" defTabSz="572516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WPW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Massin et al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Massin et al.</a:t>
            </a:r>
          </a:p>
        </p:txBody>
      </p:sp>
      <p:sp>
        <p:nvSpPr>
          <p:cNvPr id="235" name="9 cases cardiac etiology in 168 PED pati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0055" indent="-440055" defTabSz="578358">
              <a:lnSpc>
                <a:spcPct val="90000"/>
              </a:lnSpc>
              <a:spcBef>
                <a:spcPts val="4100"/>
              </a:spcBef>
              <a:defRPr sz="3100"/>
            </a:pPr>
            <a:r>
              <a:t>9 cases cardiac etiology in 168 PED patients</a:t>
            </a:r>
          </a:p>
          <a:p>
            <a:pPr lvl="1" marL="907613" indent="-467557" defTabSz="578358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3 SVT</a:t>
            </a:r>
          </a:p>
          <a:p>
            <a:pPr lvl="1" marL="907613" indent="-467557" defTabSz="578358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2 MVP</a:t>
            </a:r>
          </a:p>
          <a:p>
            <a:pPr lvl="1" marL="907613" indent="-467557" defTabSz="578358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4 sick sinus</a:t>
            </a:r>
          </a:p>
          <a:p>
            <a:pPr lvl="1" marL="907613" indent="-467557" defTabSz="578358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1 myocarditis</a:t>
            </a:r>
          </a:p>
          <a:p>
            <a:pPr lvl="1" marL="907613" indent="-467557" defTabSz="578358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1 pericarditis</a:t>
            </a:r>
          </a:p>
          <a:p>
            <a:pPr lvl="1" marL="907613" indent="-467557" defTabSz="578358">
              <a:lnSpc>
                <a:spcPct val="90000"/>
              </a:lnSpc>
              <a:spcBef>
                <a:spcPts val="0"/>
              </a:spcBef>
              <a:buClr>
                <a:srgbClr val="0F6FC6"/>
              </a:buClr>
              <a:defRPr sz="3300"/>
            </a:pPr>
            <a:r>
              <a:t>1 cardiac hemochromatosis with β-thalassemia</a:t>
            </a:r>
          </a:p>
          <a:p>
            <a:pPr marL="440055" indent="-440055" defTabSz="578358">
              <a:lnSpc>
                <a:spcPct val="90000"/>
              </a:lnSpc>
              <a:spcBef>
                <a:spcPts val="4100"/>
              </a:spcBef>
              <a:defRPr sz="3100"/>
            </a:pPr>
            <a:r>
              <a:t>5 cases cardiac etiology in 69 card. clinic patients</a:t>
            </a:r>
          </a:p>
          <a:p>
            <a:pPr marL="440055" indent="-440055" defTabSz="578358">
              <a:lnSpc>
                <a:spcPct val="90000"/>
              </a:lnSpc>
              <a:spcBef>
                <a:spcPts val="4100"/>
              </a:spcBef>
              <a:defRPr sz="3100"/>
            </a:pPr>
            <a:r>
              <a:t>5 SVT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Massin et al.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/>
            <a:r>
              <a:t>Massin et al.</a:t>
            </a:r>
          </a:p>
        </p:txBody>
      </p:sp>
      <p:sp>
        <p:nvSpPr>
          <p:cNvPr id="238" name="Resul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Results</a:t>
            </a:r>
          </a:p>
          <a:p>
            <a:pPr lvl="1" marL="916780" indent="-472281">
              <a:spcBef>
                <a:spcPts val="0"/>
              </a:spcBef>
              <a:buClr>
                <a:srgbClr val="0F6FC6"/>
              </a:buClr>
              <a:defRPr sz="3400"/>
            </a:pPr>
            <a:r>
              <a:t>Palpitations or abnormal auscultation predicted all cases of cardiac disease</a:t>
            </a:r>
          </a:p>
          <a:p>
            <a:pPr/>
            <a:r>
              <a:t>Conclusions</a:t>
            </a:r>
          </a:p>
          <a:p>
            <a:pPr lvl="1" marL="916780" indent="-472281">
              <a:spcBef>
                <a:spcPts val="0"/>
              </a:spcBef>
              <a:buClr>
                <a:srgbClr val="0F6FC6"/>
              </a:buClr>
              <a:defRPr sz="3400"/>
            </a:pPr>
            <a:r>
              <a:t>Chest pain in children usually benign</a:t>
            </a:r>
          </a:p>
          <a:p>
            <a:pPr lvl="1" marL="916780" indent="-472281">
              <a:spcBef>
                <a:spcPts val="0"/>
              </a:spcBef>
              <a:buClr>
                <a:srgbClr val="0F6FC6"/>
              </a:buClr>
              <a:defRPr sz="3400"/>
            </a:pPr>
            <a:r>
              <a:t>History and physical usually sufficient</a:t>
            </a:r>
          </a:p>
          <a:p>
            <a:pPr lvl="1" marL="916780" indent="-472281">
              <a:spcBef>
                <a:spcPts val="0"/>
              </a:spcBef>
              <a:buClr>
                <a:srgbClr val="0F6FC6"/>
              </a:buClr>
              <a:defRPr sz="3400"/>
            </a:pPr>
            <a:r>
              <a:t>Laboratory testing guided by H&amp;P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 sz="5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Drossner, DM et al</a:t>
            </a:r>
          </a:p>
        </p:txBody>
      </p:sp>
      <p:sp>
        <p:nvSpPr>
          <p:cNvPr id="24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Jan 2005 through Nov 2008, Retrospective chart review, ED in Atlanta</a:t>
            </a:r>
          </a:p>
          <a:p>
            <a:pPr>
              <a:lnSpc>
                <a:spcPct val="90000"/>
              </a:lnSpc>
            </a:pPr>
            <a:r>
              <a:t>Age &lt;19yrs with Chief Complaint of Chest Pain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Excluded patients with known prior cardiac disease</a:t>
            </a:r>
          </a:p>
          <a:p>
            <a:pPr>
              <a:lnSpc>
                <a:spcPct val="90000"/>
              </a:lnSpc>
            </a:pPr>
            <a:r>
              <a:t>N=4,288, 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4264 (99.4%) had ‘non-cardiac’ chest pain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24 (0.6%) had ‘cardiac’ related chest pain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Outline</a:t>
            </a:r>
          </a:p>
        </p:txBody>
      </p:sp>
      <p:sp>
        <p:nvSpPr>
          <p:cNvPr id="158" name="Content Placeholder 4"/>
          <p:cNvSpPr txBox="1"/>
          <p:nvPr>
            <p:ph type="body" idx="1"/>
          </p:nvPr>
        </p:nvSpPr>
        <p:spPr>
          <a:xfrm>
            <a:off x="952500" y="2597150"/>
            <a:ext cx="11099800" cy="6286500"/>
          </a:xfrm>
          <a:prstGeom prst="rect">
            <a:avLst/>
          </a:prstGeom>
        </p:spPr>
        <p:txBody>
          <a:bodyPr/>
          <a:lstStyle/>
          <a:p>
            <a:pPr marL="426719" indent="-426719" defTabSz="560830">
              <a:lnSpc>
                <a:spcPct val="90000"/>
              </a:lnSpc>
              <a:spcBef>
                <a:spcPts val="4000"/>
              </a:spcBef>
              <a:defRPr sz="3000"/>
            </a:pPr>
            <a:r>
              <a:t>Goals</a:t>
            </a:r>
          </a:p>
          <a:p>
            <a:pPr marL="426719" indent="-426719" defTabSz="560830">
              <a:lnSpc>
                <a:spcPct val="90000"/>
              </a:lnSpc>
              <a:spcBef>
                <a:spcPts val="4000"/>
              </a:spcBef>
              <a:defRPr sz="3000"/>
            </a:pPr>
            <a:r>
              <a:t>Definitions</a:t>
            </a:r>
          </a:p>
          <a:p>
            <a:pPr marL="426719" indent="-426719" defTabSz="560830">
              <a:lnSpc>
                <a:spcPct val="90000"/>
              </a:lnSpc>
              <a:spcBef>
                <a:spcPts val="4000"/>
              </a:spcBef>
              <a:defRPr sz="3000"/>
            </a:pPr>
            <a:r>
              <a:t>Epidemiology</a:t>
            </a:r>
          </a:p>
          <a:p>
            <a:pPr marL="426719" indent="-426719" defTabSz="560830">
              <a:lnSpc>
                <a:spcPct val="90000"/>
              </a:lnSpc>
              <a:spcBef>
                <a:spcPts val="4000"/>
              </a:spcBef>
              <a:defRPr sz="3000"/>
            </a:pPr>
            <a:r>
              <a:t>Differential Diagnoses</a:t>
            </a:r>
          </a:p>
          <a:p>
            <a:pPr marL="426719" indent="-426719" defTabSz="560830">
              <a:lnSpc>
                <a:spcPct val="90000"/>
              </a:lnSpc>
              <a:spcBef>
                <a:spcPts val="4000"/>
              </a:spcBef>
              <a:defRPr sz="3000"/>
            </a:pPr>
            <a:r>
              <a:t>Methodical approach to evaluation &amp; work up</a:t>
            </a:r>
          </a:p>
          <a:p>
            <a:pPr marL="426719" indent="-426719" defTabSz="560830">
              <a:lnSpc>
                <a:spcPct val="90000"/>
              </a:lnSpc>
              <a:spcBef>
                <a:spcPts val="4000"/>
              </a:spcBef>
              <a:defRPr sz="3000"/>
            </a:pPr>
            <a:r>
              <a:t>EBM Review</a:t>
            </a:r>
          </a:p>
          <a:p>
            <a:pPr marL="426719" indent="-426719" defTabSz="560830">
              <a:lnSpc>
                <a:spcPct val="90000"/>
              </a:lnSpc>
              <a:spcBef>
                <a:spcPts val="4000"/>
              </a:spcBef>
              <a:defRPr sz="3000"/>
            </a:pPr>
            <a:r>
              <a:t>Summary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66673">
              <a:defRPr sz="7700"/>
            </a:lvl1pPr>
          </a:lstStyle>
          <a:p>
            <a:pPr/>
            <a:r>
              <a:t>Non-Cardiac Chest Pain</a:t>
            </a:r>
          </a:p>
        </p:txBody>
      </p:sp>
      <p:sp>
        <p:nvSpPr>
          <p:cNvPr id="24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4,264 out of 4,288 patients (99.6%)</a:t>
            </a:r>
          </a:p>
          <a:p>
            <a:pPr lvl="1" marL="972342" indent="-527843">
              <a:spcBef>
                <a:spcPts val="900"/>
              </a:spcBef>
              <a:defRPr sz="3800"/>
            </a:pPr>
            <a:r>
              <a:t>Musculoskeletal (56%)</a:t>
            </a:r>
          </a:p>
          <a:p>
            <a:pPr lvl="1" marL="972342" indent="-527843">
              <a:spcBef>
                <a:spcPts val="900"/>
              </a:spcBef>
              <a:defRPr sz="3800"/>
            </a:pPr>
            <a:r>
              <a:t>Wheezing/Asthma/Cough (12%)</a:t>
            </a:r>
          </a:p>
          <a:p>
            <a:pPr lvl="1" marL="972342" indent="-527843">
              <a:spcBef>
                <a:spcPts val="900"/>
              </a:spcBef>
              <a:defRPr sz="3800"/>
            </a:pPr>
            <a:r>
              <a:t>Infectious (URI/Pneumonia/Pharyngitis) (8%)</a:t>
            </a:r>
          </a:p>
          <a:p>
            <a:pPr lvl="1" marL="972342" indent="-527843">
              <a:spcBef>
                <a:spcPts val="900"/>
              </a:spcBef>
              <a:defRPr sz="3800"/>
            </a:pPr>
            <a:r>
              <a:t>GI (esophagitis/gastritis/abd pain (6%)</a:t>
            </a:r>
          </a:p>
          <a:p>
            <a:pPr lvl="1" marL="972342" indent="-527843">
              <a:spcBef>
                <a:spcPts val="900"/>
              </a:spcBef>
              <a:defRPr sz="3800"/>
            </a:pPr>
            <a:r>
              <a:t>Sickle Cell/VOC (4%)</a:t>
            </a:r>
          </a:p>
          <a:p>
            <a:pPr lvl="1" marL="972342" indent="-527843">
              <a:spcBef>
                <a:spcPts val="900"/>
              </a:spcBef>
              <a:defRPr sz="3800"/>
            </a:pPr>
            <a:r>
              <a:t>Other (14%)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00"/>
            </a:lvl1pPr>
          </a:lstStyle>
          <a:p>
            <a:pPr/>
            <a:r>
              <a:t>Cardiac related Chest Pain</a:t>
            </a:r>
          </a:p>
        </p:txBody>
      </p:sp>
      <p:sp>
        <p:nvSpPr>
          <p:cNvPr id="247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24 out of 4,288 patients (0.6%)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Pericarditis (6), Age 11-18yo 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Myocarditis (4), Age 12-17yo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Cardiac Ischemia (3), Age 15-17yo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SVT (7), Age 2-15yo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Long QTc (1), Age 4yo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Ventricular Tachycardia (1), Age 5yo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Pulmonary Embolism (1), Age 12yo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Pneumopericardium (1), Age 12yo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Limitations of current literatur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defTabSz="519937">
              <a:defRPr b="1" sz="56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Limitations of current literature</a:t>
            </a:r>
            <a:br/>
          </a:p>
        </p:txBody>
      </p:sp>
      <p:sp>
        <p:nvSpPr>
          <p:cNvPr id="250" name="Small numbers for characterizing rare event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Small numbers for characterizing rare events</a:t>
            </a:r>
          </a:p>
          <a:p>
            <a:pPr/>
            <a:r>
              <a:t>Limited detail</a:t>
            </a:r>
          </a:p>
          <a:p>
            <a:pPr/>
            <a:r>
              <a:t>Children with known disease not excluded</a:t>
            </a:r>
          </a:p>
          <a:p>
            <a:pPr/>
            <a:r>
              <a:t>Lack of follow follow-up</a:t>
            </a:r>
          </a:p>
          <a:p>
            <a:pPr/>
            <a:r>
              <a:t>No evidence evidence-based guidelines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" name="Title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</a:p>
        </p:txBody>
      </p:sp>
      <p:pic>
        <p:nvPicPr>
          <p:cNvPr id="253" name="Image" descr="Image"/>
          <p:cNvPicPr>
            <a:picLocks noChangeAspect="1"/>
          </p:cNvPicPr>
          <p:nvPr/>
        </p:nvPicPr>
        <p:blipFill>
          <a:blip r:embed="rId2">
            <a:extLst/>
          </a:blip>
          <a:srcRect l="0" t="0" r="0" b="12679"/>
          <a:stretch>
            <a:fillRect/>
          </a:stretch>
        </p:blipFill>
        <p:spPr>
          <a:xfrm>
            <a:off x="1032690" y="3824386"/>
            <a:ext cx="10939420" cy="22989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Summary:</a:t>
            </a:r>
          </a:p>
        </p:txBody>
      </p:sp>
      <p:sp>
        <p:nvSpPr>
          <p:cNvPr id="256" name="Content Placeholder 2"/>
          <p:cNvSpPr txBox="1"/>
          <p:nvPr>
            <p:ph type="body" idx="1"/>
          </p:nvPr>
        </p:nvSpPr>
        <p:spPr>
          <a:xfrm>
            <a:off x="952500" y="2079326"/>
            <a:ext cx="11099800" cy="6797973"/>
          </a:xfrm>
          <a:prstGeom prst="rect">
            <a:avLst/>
          </a:prstGeom>
        </p:spPr>
        <p:txBody>
          <a:bodyPr/>
          <a:lstStyle/>
          <a:p>
            <a:pPr marL="439857" indent="-439857" defTabSz="543305">
              <a:spcBef>
                <a:spcPts val="900"/>
              </a:spcBef>
              <a:defRPr sz="3700"/>
            </a:pPr>
            <a:r>
              <a:t>Chest pain is not a common presenting chief complaint or final diagnosis for pediatric patients presenting to the ED</a:t>
            </a:r>
          </a:p>
          <a:p>
            <a:pPr marL="439857" indent="-439857" defTabSz="543305">
              <a:spcBef>
                <a:spcPts val="900"/>
              </a:spcBef>
              <a:defRPr sz="3700"/>
            </a:pPr>
            <a:r>
              <a:t>A good history (including FamHx) and physical looking out for any ‘red flags’ that could suggest a cardiac etiology is usually sufficient</a:t>
            </a:r>
          </a:p>
          <a:p>
            <a:pPr marL="439857" indent="-439857" defTabSz="543305">
              <a:spcBef>
                <a:spcPts val="900"/>
              </a:spcBef>
              <a:defRPr sz="3700"/>
            </a:pPr>
            <a:r>
              <a:t>Cardiac etiology of pediatric chest pain is rare (&lt;5%)</a:t>
            </a:r>
          </a:p>
          <a:p>
            <a:pPr marL="439857" indent="-439857" defTabSz="543305">
              <a:spcBef>
                <a:spcPts val="900"/>
              </a:spcBef>
              <a:defRPr sz="3700"/>
            </a:pPr>
            <a:r>
              <a:t>Life threatening pathology unlikely</a:t>
            </a:r>
          </a:p>
          <a:p>
            <a:pPr marL="439857" indent="-439857" defTabSz="543305">
              <a:spcBef>
                <a:spcPts val="900"/>
              </a:spcBef>
              <a:defRPr sz="3700"/>
            </a:pPr>
            <a:r>
              <a:t>Further testing is rarely indicated unless ‘red flags’ on history or physical are present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2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2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2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9" fill="hold"/>
                                        <p:tgtEl>
                                          <p:spTgt spid="2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3" fill="hold"/>
                                        <p:tgtEl>
                                          <p:spTgt spid="2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256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Goals</a:t>
            </a:r>
          </a:p>
        </p:txBody>
      </p:sp>
      <p:sp>
        <p:nvSpPr>
          <p:cNvPr id="161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Review differential diagnosis for pediatric chest pain</a:t>
            </a:r>
          </a:p>
          <a:p>
            <a:pPr/>
            <a:r>
              <a:t>Recognize the ‘red flags’ warnings that could suggest underlying cardiac disease</a:t>
            </a:r>
          </a:p>
          <a:p>
            <a:pPr/>
            <a:r>
              <a:t>Review an evidence based, methodical, cost and time effective work up for children presenting with chest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1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Definition</a:t>
            </a:r>
          </a:p>
        </p:txBody>
      </p:sp>
      <p:sp>
        <p:nvSpPr>
          <p:cNvPr id="164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44498" indent="-444498">
              <a:lnSpc>
                <a:spcPct val="90000"/>
              </a:lnSpc>
              <a:defRPr sz="4800"/>
            </a:pPr>
            <a:r>
              <a:t>For the purpose of this talk…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Age &lt; 19yo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Presenting Chief Complaint of chest pain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Otherwise healthy patient with no underlying medical condition that would predispose patient to getting cardiac related chest pain</a:t>
            </a:r>
          </a:p>
          <a:p>
            <a:pPr lvl="2" marL="1361280" indent="-472280">
              <a:lnSpc>
                <a:spcPct val="90000"/>
              </a:lnSpc>
              <a:spcBef>
                <a:spcPts val="800"/>
              </a:spcBef>
              <a:defRPr sz="3400"/>
            </a:pPr>
            <a:r>
              <a:t>Prior cardiac history (Congenital heart disease, known arrhythmias etc) </a:t>
            </a:r>
          </a:p>
          <a:p>
            <a:pPr lvl="2" marL="1361280" indent="-472280">
              <a:lnSpc>
                <a:spcPct val="90000"/>
              </a:lnSpc>
              <a:spcBef>
                <a:spcPts val="800"/>
              </a:spcBef>
              <a:defRPr sz="3400"/>
            </a:pPr>
            <a:r>
              <a:t>Medically complex patients (Cerebral Palsy, Developmental delay/Non verbal kids)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7" fill="hold"/>
                                        <p:tgtEl>
                                          <p:spTgt spid="16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Title 1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Epidemiology</a:t>
            </a:r>
          </a:p>
        </p:txBody>
      </p:sp>
      <p:sp>
        <p:nvSpPr>
          <p:cNvPr id="167" name="Content Placeholder 2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t>National Hospital Ambulatory Medical Care Survey Data  (NHAMCS) 2010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Chest pain is the 2</a:t>
            </a:r>
            <a:r>
              <a:rPr baseline="30526"/>
              <a:t>nd</a:t>
            </a:r>
            <a:r>
              <a:t> most common visit to the ED (all comers)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800"/>
            </a:pPr>
            <a:r>
              <a:t>BUT… not a common complaint for pediatric patients</a:t>
            </a:r>
          </a:p>
          <a:p>
            <a:pPr lvl="2" marL="1361280" indent="-472280">
              <a:lnSpc>
                <a:spcPct val="90000"/>
              </a:lnSpc>
              <a:spcBef>
                <a:spcPts val="800"/>
              </a:spcBef>
              <a:defRPr sz="3400"/>
            </a:pPr>
            <a:r>
              <a:t>Not in top 10 chief complaint for children &lt; 15yo presenting to ED</a:t>
            </a:r>
          </a:p>
          <a:p>
            <a:pPr lvl="2" marL="1361280" indent="-472280">
              <a:lnSpc>
                <a:spcPct val="90000"/>
              </a:lnSpc>
              <a:spcBef>
                <a:spcPts val="800"/>
              </a:spcBef>
              <a:defRPr sz="3400"/>
            </a:pPr>
            <a:r>
              <a:t>Not in top 10 discharge diagnosis for children &lt; 15yo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3" fill="hold"/>
                                        <p:tgtEl>
                                          <p:spTgt spid="1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after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7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Etiology of chest pain in kids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b="1" sz="6400">
                <a:latin typeface="Trebuchet MS"/>
                <a:ea typeface="Trebuchet MS"/>
                <a:cs typeface="Trebuchet MS"/>
                <a:sym typeface="Trebuchet MS"/>
              </a:defRPr>
            </a:pPr>
            <a:r>
              <a:t>Etiology of chest pain in kids</a:t>
            </a:r>
            <a:br/>
          </a:p>
        </p:txBody>
      </p:sp>
      <p:sp>
        <p:nvSpPr>
          <p:cNvPr id="170" name="Very few studies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Very few studies</a:t>
            </a:r>
          </a:p>
          <a:p>
            <a:pPr/>
            <a:r>
              <a:t>Most retrospective</a:t>
            </a:r>
          </a:p>
          <a:p>
            <a:pPr/>
            <a:r>
              <a:t>Variable inclusion/exclusion criteria</a:t>
            </a:r>
          </a:p>
          <a:p>
            <a:pPr/>
            <a:r>
              <a:t>Limited detail provided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3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Differential Diagnosis:</a:t>
            </a:r>
          </a:p>
        </p:txBody>
      </p:sp>
      <p:sp>
        <p:nvSpPr>
          <p:cNvPr id="173" name="Content Placeholder 5"/>
          <p:cNvSpPr txBox="1"/>
          <p:nvPr>
            <p:ph type="body" sz="half" idx="1"/>
          </p:nvPr>
        </p:nvSpPr>
        <p:spPr>
          <a:xfrm>
            <a:off x="709728" y="2282332"/>
            <a:ext cx="5820554" cy="6594968"/>
          </a:xfrm>
          <a:prstGeom prst="rect">
            <a:avLst/>
          </a:prstGeom>
        </p:spPr>
        <p:txBody>
          <a:bodyPr/>
          <a:lstStyle/>
          <a:p>
            <a:pPr marL="466344" indent="-466344">
              <a:spcBef>
                <a:spcPts val="800"/>
              </a:spcBef>
              <a:defRPr sz="3400"/>
            </a:pPr>
            <a:r>
              <a:t>Musculoskeletal/Skin</a:t>
            </a:r>
          </a:p>
          <a:p>
            <a:pPr lvl="1" marL="834158" indent="-389658">
              <a:spcBef>
                <a:spcPts val="700"/>
              </a:spcBef>
              <a:defRPr sz="3000"/>
            </a:pPr>
            <a:r>
              <a:t>Contusion, trauma, costochondritis, zoster etc</a:t>
            </a:r>
          </a:p>
          <a:p>
            <a:pPr marL="466344" indent="-466344">
              <a:spcBef>
                <a:spcPts val="800"/>
              </a:spcBef>
              <a:defRPr sz="3400"/>
            </a:pPr>
            <a:r>
              <a:t>Pulmonary</a:t>
            </a:r>
          </a:p>
          <a:p>
            <a:pPr lvl="1" marL="834158" indent="-389658">
              <a:spcBef>
                <a:spcPts val="700"/>
              </a:spcBef>
              <a:defRPr sz="3000"/>
            </a:pPr>
            <a:r>
              <a:t>Asthma, pneumonia, FB, pneumothorax, HbSS/acute chest, pulmonary embolus</a:t>
            </a:r>
          </a:p>
          <a:p>
            <a:pPr marL="466344" indent="-466344">
              <a:spcBef>
                <a:spcPts val="800"/>
              </a:spcBef>
              <a:defRPr sz="3400"/>
            </a:pPr>
            <a:r>
              <a:t>Psychiatric</a:t>
            </a:r>
          </a:p>
          <a:p>
            <a:pPr lvl="1" marL="834158" indent="-389658">
              <a:spcBef>
                <a:spcPts val="700"/>
              </a:spcBef>
              <a:defRPr sz="3000"/>
            </a:pPr>
            <a:r>
              <a:t>Panic attacks/anxiety, psychosomatic, malingering</a:t>
            </a:r>
          </a:p>
        </p:txBody>
      </p:sp>
      <p:sp>
        <p:nvSpPr>
          <p:cNvPr id="174" name="Content Placeholder 6"/>
          <p:cNvSpPr txBox="1"/>
          <p:nvPr/>
        </p:nvSpPr>
        <p:spPr>
          <a:xfrm>
            <a:off x="6610773" y="2442915"/>
            <a:ext cx="5820553" cy="659496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65022" tIns="65022" rIns="65022" bIns="65022">
            <a:normAutofit fontScale="100000" lnSpcReduction="0"/>
          </a:bodyPr>
          <a:lstStyle/>
          <a:p>
            <a:pPr marL="452353" indent="-452353" algn="l" defTabSz="1261464">
              <a:spcBef>
                <a:spcPts val="8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Cardiac</a:t>
            </a:r>
          </a:p>
          <a:p>
            <a:pPr lvl="1" marL="821452" indent="-377968" algn="l" defTabSz="1261464">
              <a:spcBef>
                <a:spcPts val="700"/>
              </a:spcBef>
              <a:buSzPct val="100000"/>
              <a:buFont typeface="Arial"/>
              <a:buChar char="–"/>
              <a:defRPr sz="2900">
                <a:latin typeface="Calibri"/>
                <a:ea typeface="Calibri"/>
                <a:cs typeface="Calibri"/>
                <a:sym typeface="Calibri"/>
              </a:defRPr>
            </a:pPr>
            <a:r>
              <a:t>MI/Angina, pericarditis, myocarditis, arrhythmias, cardiomyopathies, endocarditis</a:t>
            </a:r>
          </a:p>
          <a:p>
            <a:pPr marL="452353" indent="-452353" algn="l" defTabSz="1261464">
              <a:spcBef>
                <a:spcPts val="8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Gastrointestinal</a:t>
            </a:r>
          </a:p>
          <a:p>
            <a:pPr lvl="1" marL="821452" indent="-377968" algn="l" defTabSz="1261464">
              <a:spcBef>
                <a:spcPts val="700"/>
              </a:spcBef>
              <a:buSzPct val="100000"/>
              <a:buFont typeface="Arial"/>
              <a:buChar char="–"/>
              <a:defRPr sz="2900">
                <a:latin typeface="Calibri"/>
                <a:ea typeface="Calibri"/>
                <a:cs typeface="Calibri"/>
                <a:sym typeface="Calibri"/>
              </a:defRPr>
            </a:pPr>
            <a:r>
              <a:t>GERD/gastritis, FB, caustic ingestions</a:t>
            </a:r>
          </a:p>
          <a:p>
            <a:pPr marL="452353" indent="-452353" algn="l" defTabSz="1261464">
              <a:spcBef>
                <a:spcPts val="800"/>
              </a:spcBef>
              <a:buSzPct val="100000"/>
              <a:buFont typeface="Arial"/>
              <a:buChar char="•"/>
              <a:defRPr sz="3200">
                <a:latin typeface="Calibri"/>
                <a:ea typeface="Calibri"/>
                <a:cs typeface="Calibri"/>
                <a:sym typeface="Calibri"/>
              </a:defRPr>
            </a:pPr>
            <a:r>
              <a:t>Other</a:t>
            </a:r>
          </a:p>
          <a:p>
            <a:pPr lvl="1" marL="821452" indent="-377968" algn="l" defTabSz="1261464">
              <a:spcBef>
                <a:spcPts val="700"/>
              </a:spcBef>
              <a:buSzPct val="100000"/>
              <a:buFont typeface="Arial"/>
              <a:buChar char="–"/>
              <a:defRPr sz="2900">
                <a:latin typeface="Calibri"/>
                <a:ea typeface="Calibri"/>
                <a:cs typeface="Calibri"/>
                <a:sym typeface="Calibri"/>
              </a:defRPr>
            </a:pPr>
            <a:r>
              <a:t>Malignancy (chest mass)</a:t>
            </a:r>
          </a:p>
          <a:p>
            <a:pPr lvl="1" marL="821452" indent="-377968" algn="l" defTabSz="1261464">
              <a:spcBef>
                <a:spcPts val="700"/>
              </a:spcBef>
              <a:buSzPct val="100000"/>
              <a:buFont typeface="Arial"/>
              <a:buChar char="–"/>
              <a:defRPr sz="2900">
                <a:latin typeface="Calibri"/>
                <a:ea typeface="Calibri"/>
                <a:cs typeface="Calibri"/>
                <a:sym typeface="Calibri"/>
              </a:defRPr>
            </a:pPr>
            <a:r>
              <a:t>Rheumatologic diseases (SLE, KD)</a:t>
            </a:r>
          </a:p>
          <a:p>
            <a:pPr lvl="1" marL="821452" indent="-377968" algn="l" defTabSz="1261464">
              <a:spcBef>
                <a:spcPts val="700"/>
              </a:spcBef>
              <a:buSzPct val="100000"/>
              <a:buFont typeface="Arial"/>
              <a:buChar char="–"/>
              <a:defRPr sz="2900">
                <a:latin typeface="Calibri"/>
                <a:ea typeface="Calibri"/>
                <a:cs typeface="Calibri"/>
                <a:sym typeface="Calibri"/>
              </a:defRPr>
            </a:pPr>
            <a:r>
              <a:t>Tox/Illicit drugs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7743345" y="2499472"/>
            <a:ext cx="4726791" cy="7081833"/>
          </a:xfrm>
          <a:prstGeom prst="rect">
            <a:avLst/>
          </a:prstGeom>
          <a:ln w="12700">
            <a:miter lim="400000"/>
          </a:ln>
        </p:spPr>
      </p:pic>
      <p:sp>
        <p:nvSpPr>
          <p:cNvPr id="177" name="Title 6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5400"/>
            </a:pPr>
            <a:r>
              <a:t>EBM: Cardiac Causes </a:t>
            </a:r>
            <a:br/>
            <a:r>
              <a:t>of Chest Pain</a:t>
            </a:r>
          </a:p>
        </p:txBody>
      </p:sp>
      <p:sp>
        <p:nvSpPr>
          <p:cNvPr id="178" name="Content Placeholder 7"/>
          <p:cNvSpPr txBox="1"/>
          <p:nvPr>
            <p:ph type="body" sz="half" idx="1"/>
          </p:nvPr>
        </p:nvSpPr>
        <p:spPr>
          <a:xfrm>
            <a:off x="952499" y="2590800"/>
            <a:ext cx="5797255" cy="62865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defRPr sz="4200"/>
            </a:pPr>
            <a:r>
              <a:t>Pediatric patients with chest pain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300"/>
            </a:pPr>
            <a:r>
              <a:t>&lt;5% will have cardiac etiology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300"/>
            </a:pPr>
            <a:r>
              <a:t>&lt;0.03% will have serious pathology</a:t>
            </a:r>
          </a:p>
          <a:p>
            <a:pPr lvl="1" marL="972342" indent="-527843">
              <a:lnSpc>
                <a:spcPct val="90000"/>
              </a:lnSpc>
              <a:spcBef>
                <a:spcPts val="900"/>
              </a:spcBef>
              <a:defRPr sz="3300"/>
            </a:pPr>
            <a:r>
              <a:t>All will have at least 1 abnormal vital sign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